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>
  <p:sldMasterIdLst>
    <p:sldMasterId id="2147483672" r:id="rId1"/>
  </p:sldMasterIdLst>
  <p:sldIdLst>
    <p:sldId id="261" r:id="rId2"/>
  </p:sldIdLst>
  <p:sldSz cx="13716000" cy="19511963"/>
  <p:notesSz cx="6858000" cy="9144000"/>
  <p:embeddedFontLst>
    <p:embeddedFont>
      <p:font typeface="Arial Black" panose="020B0A04020102020204" pitchFamily="34" charset="0"/>
      <p:bold r:id="rId3"/>
    </p:embeddedFont>
    <p:embeddedFont>
      <p:font typeface="Calibri" panose="020F0502020204030204" pitchFamily="34" charset="0"/>
      <p:regular r:id="rId4"/>
      <p:bold r:id="rId5"/>
      <p:italic r:id="rId6"/>
      <p:boldItalic r:id="rId7"/>
    </p:embeddedFont>
    <p:embeddedFont>
      <p:font typeface="Calibri Light" panose="020F0302020204030204" pitchFamily="34" charset="0"/>
      <p:regular r:id="rId8"/>
      <p:italic r:id="rId9"/>
    </p:embeddedFont>
    <p:embeddedFont>
      <p:font typeface="Futura LT" panose="02000503000000000000" pitchFamily="2" charset="0"/>
      <p:regular r:id="rId10"/>
      <p:bold r:id="rId11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A4A70"/>
    <a:srgbClr val="A33B3B"/>
    <a:srgbClr val="6E4D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377" autoAdjust="0"/>
    <p:restoredTop sz="94660"/>
  </p:normalViewPr>
  <p:slideViewPr>
    <p:cSldViewPr snapToGrid="0">
      <p:cViewPr varScale="1">
        <p:scale>
          <a:sx n="40" d="100"/>
          <a:sy n="40" d="100"/>
        </p:scale>
        <p:origin x="2235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6.fntdata"/><Relationship Id="rId13" Type="http://schemas.openxmlformats.org/officeDocument/2006/relationships/viewProps" Target="viewProps.xml"/><Relationship Id="rId3" Type="http://schemas.openxmlformats.org/officeDocument/2006/relationships/font" Target="fonts/font1.fntdata"/><Relationship Id="rId7" Type="http://schemas.openxmlformats.org/officeDocument/2006/relationships/font" Target="fonts/font5.fntdata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4.fntdata"/><Relationship Id="rId11" Type="http://schemas.openxmlformats.org/officeDocument/2006/relationships/font" Target="fonts/font9.fntdata"/><Relationship Id="rId5" Type="http://schemas.openxmlformats.org/officeDocument/2006/relationships/font" Target="fonts/font3.fntdata"/><Relationship Id="rId15" Type="http://schemas.openxmlformats.org/officeDocument/2006/relationships/tableStyles" Target="tableStyles.xml"/><Relationship Id="rId10" Type="http://schemas.openxmlformats.org/officeDocument/2006/relationships/font" Target="fonts/font8.fntdata"/><Relationship Id="rId4" Type="http://schemas.openxmlformats.org/officeDocument/2006/relationships/font" Target="fonts/font2.fntdata"/><Relationship Id="rId9" Type="http://schemas.openxmlformats.org/officeDocument/2006/relationships/font" Target="fonts/font7.fntdata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28700" y="3193279"/>
            <a:ext cx="11658600" cy="6793054"/>
          </a:xfrm>
        </p:spPr>
        <p:txBody>
          <a:bodyPr anchor="b"/>
          <a:lstStyle>
            <a:lvl1pPr algn="ctr">
              <a:defRPr sz="9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14500" y="10248299"/>
            <a:ext cx="10287000" cy="4710873"/>
          </a:xfrm>
        </p:spPr>
        <p:txBody>
          <a:bodyPr/>
          <a:lstStyle>
            <a:lvl1pPr marL="0" indent="0" algn="ctr">
              <a:buNone/>
              <a:defRPr sz="3600"/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47739-CC09-421E-AC2B-354F31697000}" type="datetimeFigureOut">
              <a:rPr lang="en-US" smtClean="0"/>
              <a:t>7/1/2022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B7BB0-CC98-4861-98A9-2AC67B94C09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6774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47739-CC09-421E-AC2B-354F31697000}" type="datetimeFigureOut">
              <a:rPr lang="en-US" smtClean="0"/>
              <a:t>7/1/2022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B7BB0-CC98-4861-98A9-2AC67B94C09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47354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815513" y="1038831"/>
            <a:ext cx="2957513" cy="1653548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42976" y="1038831"/>
            <a:ext cx="8701088" cy="1653548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47739-CC09-421E-AC2B-354F31697000}" type="datetimeFigureOut">
              <a:rPr lang="en-US" smtClean="0"/>
              <a:t>7/1/2022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B7BB0-CC98-4861-98A9-2AC67B94C09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76231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47739-CC09-421E-AC2B-354F31697000}" type="datetimeFigureOut">
              <a:rPr lang="en-US" smtClean="0"/>
              <a:t>7/1/2022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B7BB0-CC98-4861-98A9-2AC67B94C09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6741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5832" y="4864447"/>
            <a:ext cx="11830050" cy="8116433"/>
          </a:xfrm>
        </p:spPr>
        <p:txBody>
          <a:bodyPr anchor="b"/>
          <a:lstStyle>
            <a:lvl1pPr>
              <a:defRPr sz="9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35832" y="13057665"/>
            <a:ext cx="11830050" cy="4268240"/>
          </a:xfrm>
        </p:spPr>
        <p:txBody>
          <a:bodyPr/>
          <a:lstStyle>
            <a:lvl1pPr marL="0" indent="0">
              <a:buNone/>
              <a:defRPr sz="3600">
                <a:solidFill>
                  <a:schemeClr val="tx1"/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47739-CC09-421E-AC2B-354F31697000}" type="datetimeFigureOut">
              <a:rPr lang="en-US" smtClean="0"/>
              <a:t>7/1/2022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B7BB0-CC98-4861-98A9-2AC67B94C09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64426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42975" y="5194157"/>
            <a:ext cx="5829300" cy="123801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43725" y="5194157"/>
            <a:ext cx="5829300" cy="123801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47739-CC09-421E-AC2B-354F31697000}" type="datetimeFigureOut">
              <a:rPr lang="en-US" smtClean="0"/>
              <a:t>7/1/2022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B7BB0-CC98-4861-98A9-2AC67B94C09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35016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4762" y="1038836"/>
            <a:ext cx="11830050" cy="377141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4763" y="4783142"/>
            <a:ext cx="5802510" cy="2344144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44763" y="7127286"/>
            <a:ext cx="5802510" cy="1048316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943726" y="4783142"/>
            <a:ext cx="5831087" cy="2344144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943726" y="7127286"/>
            <a:ext cx="5831087" cy="1048316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47739-CC09-421E-AC2B-354F31697000}" type="datetimeFigureOut">
              <a:rPr lang="en-US" smtClean="0"/>
              <a:t>7/1/2022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B7BB0-CC98-4861-98A9-2AC67B94C09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57835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47739-CC09-421E-AC2B-354F31697000}" type="datetimeFigureOut">
              <a:rPr lang="en-US" smtClean="0"/>
              <a:t>7/1/2022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B7BB0-CC98-4861-98A9-2AC67B94C09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06665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47739-CC09-421E-AC2B-354F31697000}" type="datetimeFigureOut">
              <a:rPr lang="en-US" smtClean="0"/>
              <a:t>7/1/2022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B7BB0-CC98-4861-98A9-2AC67B94C09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41389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4762" y="1300798"/>
            <a:ext cx="4423767" cy="4552791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31087" y="2809366"/>
            <a:ext cx="6943725" cy="13866140"/>
          </a:xfrm>
        </p:spPr>
        <p:txBody>
          <a:bodyPr/>
          <a:lstStyle>
            <a:lvl1pPr>
              <a:defRPr sz="4800"/>
            </a:lvl1pPr>
            <a:lvl2pPr>
              <a:defRPr sz="4200"/>
            </a:lvl2pPr>
            <a:lvl3pPr>
              <a:defRPr sz="3600"/>
            </a:lvl3pPr>
            <a:lvl4pPr>
              <a:defRPr sz="3000"/>
            </a:lvl4pPr>
            <a:lvl5pPr>
              <a:defRPr sz="3000"/>
            </a:lvl5pPr>
            <a:lvl6pPr>
              <a:defRPr sz="3000"/>
            </a:lvl6pPr>
            <a:lvl7pPr>
              <a:defRPr sz="3000"/>
            </a:lvl7pPr>
            <a:lvl8pPr>
              <a:defRPr sz="3000"/>
            </a:lvl8pPr>
            <a:lvl9pPr>
              <a:defRPr sz="3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44762" y="5853589"/>
            <a:ext cx="4423767" cy="10844498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47739-CC09-421E-AC2B-354F31697000}" type="datetimeFigureOut">
              <a:rPr lang="en-US" smtClean="0"/>
              <a:t>7/1/2022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B7BB0-CC98-4861-98A9-2AC67B94C09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0127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4762" y="1300798"/>
            <a:ext cx="4423767" cy="4552791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831087" y="2809366"/>
            <a:ext cx="6943725" cy="13866140"/>
          </a:xfrm>
        </p:spPr>
        <p:txBody>
          <a:bodyPr anchor="t"/>
          <a:lstStyle>
            <a:lvl1pPr marL="0" indent="0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44762" y="5853589"/>
            <a:ext cx="4423767" cy="10844498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47739-CC09-421E-AC2B-354F31697000}" type="datetimeFigureOut">
              <a:rPr lang="en-US" smtClean="0"/>
              <a:t>7/1/2022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B7BB0-CC98-4861-98A9-2AC67B94C09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24205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42975" y="1038836"/>
            <a:ext cx="11830050" cy="37714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2975" y="5194157"/>
            <a:ext cx="11830050" cy="123801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42975" y="18084703"/>
            <a:ext cx="3086100" cy="103883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D47739-CC09-421E-AC2B-354F31697000}" type="datetimeFigureOut">
              <a:rPr lang="en-US" smtClean="0"/>
              <a:t>7/1/2022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43425" y="18084703"/>
            <a:ext cx="4629150" cy="103883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686925" y="18084703"/>
            <a:ext cx="3086100" cy="103883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7B7BB0-CC98-4861-98A9-2AC67B94C09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12154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" name="Group 151">
            <a:extLst>
              <a:ext uri="{FF2B5EF4-FFF2-40B4-BE49-F238E27FC236}">
                <a16:creationId xmlns:a16="http://schemas.microsoft.com/office/drawing/2014/main" id="{E52D67C0-4591-CCFD-8A36-52BA9C39F418}"/>
              </a:ext>
            </a:extLst>
          </p:cNvPr>
          <p:cNvGrpSpPr/>
          <p:nvPr/>
        </p:nvGrpSpPr>
        <p:grpSpPr>
          <a:xfrm>
            <a:off x="159893" y="5611731"/>
            <a:ext cx="13367430" cy="8636638"/>
            <a:chOff x="1066013" y="17075166"/>
            <a:chExt cx="21904638" cy="14152492"/>
          </a:xfrm>
        </p:grpSpPr>
        <p:sp>
          <p:nvSpPr>
            <p:cNvPr id="154" name="Rectangle: Top Corners One Rounded and One Snipped 153">
              <a:extLst>
                <a:ext uri="{FF2B5EF4-FFF2-40B4-BE49-F238E27FC236}">
                  <a16:creationId xmlns:a16="http://schemas.microsoft.com/office/drawing/2014/main" id="{0C8C1D99-F846-A7A1-1954-C0181F013841}"/>
                </a:ext>
              </a:extLst>
            </p:cNvPr>
            <p:cNvSpPr/>
            <p:nvPr/>
          </p:nvSpPr>
          <p:spPr>
            <a:xfrm rot="5400000">
              <a:off x="-31209" y="18172388"/>
              <a:ext cx="8342250" cy="6147805"/>
            </a:xfrm>
            <a:prstGeom prst="snipRoundRect">
              <a:avLst>
                <a:gd name="adj1" fmla="val 18110"/>
                <a:gd name="adj2" fmla="val 50000"/>
              </a:avLst>
            </a:prstGeom>
            <a:solidFill>
              <a:sysClr val="window" lastClr="FFFFFF">
                <a:lumMod val="95000"/>
              </a:sysClr>
            </a:solidFill>
            <a:ln w="12700" cap="flat" cmpd="sng" algn="ctr">
              <a:solidFill>
                <a:sysClr val="window" lastClr="FFFFFF">
                  <a:lumMod val="8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558058"/>
              <a:endParaRPr lang="en-US" sz="2441" kern="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5" name="Rectangle: Top Corners One Rounded and One Snipped 154">
              <a:extLst>
                <a:ext uri="{FF2B5EF4-FFF2-40B4-BE49-F238E27FC236}">
                  <a16:creationId xmlns:a16="http://schemas.microsoft.com/office/drawing/2014/main" id="{1D1F62DD-960C-B186-535A-9BC8F0676709}"/>
                </a:ext>
              </a:extLst>
            </p:cNvPr>
            <p:cNvSpPr/>
            <p:nvPr/>
          </p:nvSpPr>
          <p:spPr>
            <a:xfrm rot="5400000" flipH="1">
              <a:off x="4945147" y="24824014"/>
              <a:ext cx="7274160" cy="5014813"/>
            </a:xfrm>
            <a:prstGeom prst="snipRoundRect">
              <a:avLst>
                <a:gd name="adj1" fmla="val 2229"/>
                <a:gd name="adj2" fmla="val 50000"/>
              </a:avLst>
            </a:prstGeom>
            <a:solidFill>
              <a:sysClr val="window" lastClr="FFFFFF">
                <a:lumMod val="95000"/>
              </a:sysClr>
            </a:solidFill>
            <a:ln w="12700" cap="flat" cmpd="sng" algn="ctr">
              <a:solidFill>
                <a:sysClr val="window" lastClr="FFFFFF">
                  <a:lumMod val="8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558058"/>
              <a:endParaRPr lang="en-US" sz="2441" kern="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6" name="Rectangle: Top Corners Rounded 155">
              <a:extLst>
                <a:ext uri="{FF2B5EF4-FFF2-40B4-BE49-F238E27FC236}">
                  <a16:creationId xmlns:a16="http://schemas.microsoft.com/office/drawing/2014/main" id="{4A61AB86-1B09-5151-4A47-F5CE09344E0B}"/>
                </a:ext>
              </a:extLst>
            </p:cNvPr>
            <p:cNvSpPr/>
            <p:nvPr/>
          </p:nvSpPr>
          <p:spPr>
            <a:xfrm>
              <a:off x="15124537" y="23336583"/>
              <a:ext cx="4644571" cy="7891075"/>
            </a:xfrm>
            <a:prstGeom prst="round2SameRect">
              <a:avLst/>
            </a:prstGeom>
            <a:solidFill>
              <a:sysClr val="window" lastClr="FFFFFF">
                <a:lumMod val="95000"/>
              </a:sysClr>
            </a:solidFill>
            <a:ln w="12700" cap="flat" cmpd="sng" algn="ctr">
              <a:solidFill>
                <a:sysClr val="window" lastClr="FFFFFF">
                  <a:lumMod val="8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558058"/>
              <a:endParaRPr lang="en-US" sz="2441" kern="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7" name="Rectangle: Top Corners One Rounded and One Snipped 156">
              <a:extLst>
                <a:ext uri="{FF2B5EF4-FFF2-40B4-BE49-F238E27FC236}">
                  <a16:creationId xmlns:a16="http://schemas.microsoft.com/office/drawing/2014/main" id="{3CD87F85-B946-8498-7D5E-37EEBE32E8A4}"/>
                </a:ext>
              </a:extLst>
            </p:cNvPr>
            <p:cNvSpPr/>
            <p:nvPr/>
          </p:nvSpPr>
          <p:spPr>
            <a:xfrm flipH="1">
              <a:off x="12941206" y="18119106"/>
              <a:ext cx="10029445" cy="4649332"/>
            </a:xfrm>
            <a:prstGeom prst="snipRoundRect">
              <a:avLst>
                <a:gd name="adj1" fmla="val 19784"/>
                <a:gd name="adj2" fmla="val 27038"/>
              </a:avLst>
            </a:prstGeom>
            <a:solidFill>
              <a:sysClr val="window" lastClr="FFFFFF">
                <a:lumMod val="95000"/>
              </a:sysClr>
            </a:solidFill>
            <a:ln w="12700" cap="flat" cmpd="sng" algn="ctr">
              <a:solidFill>
                <a:sysClr val="window" lastClr="FFFFFF">
                  <a:lumMod val="8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558058"/>
              <a:endParaRPr lang="en-US" sz="2441" kern="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7681DD78-6B5A-005E-2840-185605F6E034}"/>
                </a:ext>
              </a:extLst>
            </p:cNvPr>
            <p:cNvSpPr txBox="1"/>
            <p:nvPr/>
          </p:nvSpPr>
          <p:spPr>
            <a:xfrm>
              <a:off x="14545802" y="18100118"/>
              <a:ext cx="7628381" cy="60520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558058"/>
              <a:r>
                <a:rPr lang="en-US" kern="0" dirty="0">
                  <a:solidFill>
                    <a:prstClr val="black"/>
                  </a:solidFill>
                  <a:latin typeface="Futura LT" panose="02000503000000000000" pitchFamily="2" charset="0"/>
                </a:rPr>
                <a:t>Capturing Effect of Stress on Performance</a:t>
              </a:r>
              <a:endParaRPr lang="en-US" kern="0" dirty="0">
                <a:solidFill>
                  <a:prstClr val="black"/>
                </a:solidFill>
                <a:latin typeface="Futura LT" panose="02000503000000000000" pitchFamily="2" charset="0"/>
                <a:cs typeface="Arial" panose="020B0604020202020204" pitchFamily="34" charset="0"/>
              </a:endParaRPr>
            </a:p>
          </p:txBody>
        </p:sp>
        <p:pic>
          <p:nvPicPr>
            <p:cNvPr id="159" name="Picture 158" descr="Diagram&#10;&#10;Description automatically generated">
              <a:extLst>
                <a:ext uri="{FF2B5EF4-FFF2-40B4-BE49-F238E27FC236}">
                  <a16:creationId xmlns:a16="http://schemas.microsoft.com/office/drawing/2014/main" id="{35AB8348-71A3-175D-7AB0-4397C1C58BF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3963" y="18481043"/>
              <a:ext cx="20903042" cy="11475720"/>
            </a:xfrm>
            <a:prstGeom prst="rect">
              <a:avLst/>
            </a:prstGeom>
          </p:spPr>
        </p:pic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9481664F-75A8-3534-E6BD-A72B487B86C0}"/>
                </a:ext>
              </a:extLst>
            </p:cNvPr>
            <p:cNvSpPr txBox="1"/>
            <p:nvPr/>
          </p:nvSpPr>
          <p:spPr>
            <a:xfrm>
              <a:off x="15623731" y="29343069"/>
              <a:ext cx="4213208" cy="105911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 defTabSz="558058"/>
              <a:r>
                <a:rPr lang="en-US" kern="0" dirty="0">
                  <a:solidFill>
                    <a:prstClr val="black"/>
                  </a:solidFill>
                  <a:latin typeface="Futura LT" panose="02000503000000000000" pitchFamily="2" charset="0"/>
                  <a:cs typeface="Arial" panose="020B0604020202020204" pitchFamily="34" charset="0"/>
                </a:rPr>
                <a:t>Evacuation is not Necessarily Successful</a:t>
              </a:r>
            </a:p>
          </p:txBody>
        </p: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C71D636F-B4E4-168F-8020-48419EFB0DB2}"/>
                </a:ext>
              </a:extLst>
            </p:cNvPr>
            <p:cNvSpPr txBox="1"/>
            <p:nvPr/>
          </p:nvSpPr>
          <p:spPr>
            <a:xfrm>
              <a:off x="6031561" y="28746068"/>
              <a:ext cx="4644571" cy="105911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558058"/>
              <a:r>
                <a:rPr lang="en-US" kern="0" dirty="0">
                  <a:solidFill>
                    <a:prstClr val="black"/>
                  </a:solidFill>
                  <a:latin typeface="Futura LT" panose="02000503000000000000" pitchFamily="2" charset="0"/>
                  <a:cs typeface="Arial" panose="020B0604020202020204" pitchFamily="34" charset="0"/>
                </a:rPr>
                <a:t>Crisis Mitigation can be stressful or calming</a:t>
              </a:r>
            </a:p>
          </p:txBody>
        </p: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0800550D-C399-E95D-24B9-35AF552B75C1}"/>
                </a:ext>
              </a:extLst>
            </p:cNvPr>
            <p:cNvSpPr txBox="1"/>
            <p:nvPr/>
          </p:nvSpPr>
          <p:spPr>
            <a:xfrm>
              <a:off x="6146706" y="29718841"/>
              <a:ext cx="4942930" cy="104230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74393" indent="-174393" defTabSz="558058">
                <a:spcBef>
                  <a:spcPts val="366"/>
                </a:spcBef>
                <a:buFont typeface="Arial" panose="020B0604020202020204" pitchFamily="34" charset="0"/>
                <a:buChar char="•"/>
              </a:pPr>
              <a:r>
                <a:rPr lang="en-US" sz="1600" kern="0" dirty="0">
                  <a:solidFill>
                    <a:prstClr val="black"/>
                  </a:solidFill>
                  <a:latin typeface="+mj-lt"/>
                  <a:cs typeface="Arial" panose="020B0604020202020204" pitchFamily="34" charset="0"/>
                </a:rPr>
                <a:t>Reinforcing if sign on Effect is &gt;0</a:t>
              </a:r>
            </a:p>
            <a:p>
              <a:pPr marL="174393" indent="-174393" defTabSz="558058">
                <a:spcBef>
                  <a:spcPts val="366"/>
                </a:spcBef>
                <a:buFont typeface="Arial" panose="020B0604020202020204" pitchFamily="34" charset="0"/>
                <a:buChar char="•"/>
              </a:pPr>
              <a:r>
                <a:rPr lang="en-US" sz="1600" kern="0" dirty="0">
                  <a:solidFill>
                    <a:prstClr val="black"/>
                  </a:solidFill>
                  <a:latin typeface="+mj-lt"/>
                  <a:cs typeface="Arial" panose="020B0604020202020204" pitchFamily="34" charset="0"/>
                </a:rPr>
                <a:t>Balancing if sign on Effect is &lt;0</a:t>
              </a:r>
            </a:p>
          </p:txBody>
        </p: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63AC0C9A-A035-7E97-B0E6-50205CE744D5}"/>
                </a:ext>
              </a:extLst>
            </p:cNvPr>
            <p:cNvSpPr txBox="1"/>
            <p:nvPr/>
          </p:nvSpPr>
          <p:spPr>
            <a:xfrm>
              <a:off x="15192369" y="30269412"/>
              <a:ext cx="4644571" cy="95824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558058">
                <a:spcAft>
                  <a:spcPts val="732"/>
                </a:spcAft>
              </a:pPr>
              <a:r>
                <a:rPr lang="en-US" sz="1600" kern="0" dirty="0">
                  <a:solidFill>
                    <a:prstClr val="black"/>
                  </a:solidFill>
                  <a:latin typeface="+mj-lt"/>
                  <a:cs typeface="Arial" panose="020B0604020202020204" pitchFamily="34" charset="0"/>
                </a:rPr>
                <a:t>Evacuation Efficacy affected by stress response</a:t>
              </a:r>
            </a:p>
          </p:txBody>
        </p:sp>
        <p:pic>
          <p:nvPicPr>
            <p:cNvPr id="164" name="Picture 163">
              <a:extLst>
                <a:ext uri="{FF2B5EF4-FFF2-40B4-BE49-F238E27FC236}">
                  <a16:creationId xmlns:a16="http://schemas.microsoft.com/office/drawing/2014/main" id="{3EFDB58E-A915-8026-CC81-26A94C1016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099108" y="18705735"/>
              <a:ext cx="2096418" cy="1798066"/>
            </a:xfrm>
            <a:prstGeom prst="rect">
              <a:avLst/>
            </a:prstGeom>
          </p:spPr>
        </p:pic>
        <p:pic>
          <p:nvPicPr>
            <p:cNvPr id="165" name="Picture 164">
              <a:extLst>
                <a:ext uri="{FF2B5EF4-FFF2-40B4-BE49-F238E27FC236}">
                  <a16:creationId xmlns:a16="http://schemas.microsoft.com/office/drawing/2014/main" id="{46EABDC4-93E1-84B4-8308-1CCCDFFA062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559434" y="18734069"/>
              <a:ext cx="2096418" cy="1798066"/>
            </a:xfrm>
            <a:prstGeom prst="rect">
              <a:avLst/>
            </a:prstGeom>
          </p:spPr>
        </p:pic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05807C8D-841F-D571-B2AC-081DDAE4AB44}"/>
                </a:ext>
              </a:extLst>
            </p:cNvPr>
            <p:cNvSpPr txBox="1"/>
            <p:nvPr/>
          </p:nvSpPr>
          <p:spPr>
            <a:xfrm flipV="1">
              <a:off x="20241352" y="19228393"/>
              <a:ext cx="412973" cy="58230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558058"/>
              <a:r>
                <a:rPr lang="en-US" sz="1709" b="1" kern="0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  <a:endParaRPr lang="en-US" sz="1709" b="1" kern="0" dirty="0">
                <a:solidFill>
                  <a:prstClr val="black"/>
                </a:solidFill>
              </a:endParaRPr>
            </a:p>
          </p:txBody>
        </p: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553D0F55-36A4-C8DA-FBA7-C7750BEF638B}"/>
                </a:ext>
              </a:extLst>
            </p:cNvPr>
            <p:cNvSpPr txBox="1"/>
            <p:nvPr/>
          </p:nvSpPr>
          <p:spPr>
            <a:xfrm flipV="1">
              <a:off x="20454994" y="21196283"/>
              <a:ext cx="464574" cy="70534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558058"/>
              <a:r>
                <a:rPr lang="en-US" sz="2197" b="1" kern="0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=</a:t>
              </a:r>
              <a:endParaRPr lang="en-US" sz="2197" b="1" kern="0" dirty="0">
                <a:solidFill>
                  <a:prstClr val="black"/>
                </a:solidFill>
              </a:endParaRPr>
            </a:p>
          </p:txBody>
        </p:sp>
        <p:pic>
          <p:nvPicPr>
            <p:cNvPr id="168" name="Picture 167">
              <a:extLst>
                <a:ext uri="{FF2B5EF4-FFF2-40B4-BE49-F238E27FC236}">
                  <a16:creationId xmlns:a16="http://schemas.microsoft.com/office/drawing/2014/main" id="{77D5CD2D-9D08-725C-F628-7F6AFD636C6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0808049" y="20638759"/>
              <a:ext cx="2096418" cy="1798066"/>
            </a:xfrm>
            <a:prstGeom prst="rect">
              <a:avLst/>
            </a:prstGeom>
          </p:spPr>
        </p:pic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421BB47D-B8F6-89DB-7724-94198CB24850}"/>
                </a:ext>
              </a:extLst>
            </p:cNvPr>
            <p:cNvSpPr txBox="1"/>
            <p:nvPr/>
          </p:nvSpPr>
          <p:spPr>
            <a:xfrm>
              <a:off x="1314071" y="17107331"/>
              <a:ext cx="5167647" cy="105911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558058"/>
              <a:r>
                <a:rPr lang="en-US" kern="0" dirty="0">
                  <a:solidFill>
                    <a:prstClr val="black"/>
                  </a:solidFill>
                  <a:latin typeface="Futura LT" panose="02000503000000000000" pitchFamily="2" charset="0"/>
                  <a:cs typeface="Arial" panose="020B0604020202020204" pitchFamily="34" charset="0"/>
                </a:rPr>
                <a:t>Context-Dependent ‘physics’ of the crisis are aggregated</a:t>
              </a:r>
            </a:p>
          </p:txBody>
        </p: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DB5182CF-F0DF-390C-DF0E-6BB114C0AEE0}"/>
                </a:ext>
              </a:extLst>
            </p:cNvPr>
            <p:cNvSpPr txBox="1"/>
            <p:nvPr/>
          </p:nvSpPr>
          <p:spPr>
            <a:xfrm>
              <a:off x="1314070" y="18129757"/>
              <a:ext cx="4644571" cy="136171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558058">
                <a:spcAft>
                  <a:spcPts val="732"/>
                </a:spcAft>
              </a:pPr>
              <a:r>
                <a:rPr lang="en-US" sz="1600" kern="0" dirty="0">
                  <a:solidFill>
                    <a:prstClr val="black"/>
                  </a:solidFill>
                  <a:latin typeface="+mj-lt"/>
                  <a:cs typeface="Arial" panose="020B0604020202020204" pitchFamily="34" charset="0"/>
                </a:rPr>
                <a:t>Focus of this model is on behavioral responses and feedback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9894" y="120799"/>
            <a:ext cx="13381673" cy="1483620"/>
          </a:xfrm>
          <a:prstGeom prst="roundRect">
            <a:avLst>
              <a:gd name="adj" fmla="val 8090"/>
            </a:avLst>
          </a:prstGeom>
          <a:solidFill>
            <a:srgbClr val="2A4A70"/>
          </a:solidFill>
        </p:spPr>
        <p:txBody>
          <a:bodyPr>
            <a:normAutofit/>
          </a:bodyPr>
          <a:lstStyle/>
          <a:p>
            <a:pPr algn="ctr"/>
            <a:br>
              <a:rPr lang="en-US" sz="2656" i="1" dirty="0">
                <a:solidFill>
                  <a:schemeClr val="bg1"/>
                </a:solidFill>
              </a:rPr>
            </a:br>
            <a:endParaRPr lang="en-US" sz="2656" i="1" dirty="0">
              <a:solidFill>
                <a:schemeClr val="bg1"/>
              </a:solidFill>
            </a:endParaRPr>
          </a:p>
        </p:txBody>
      </p:sp>
      <p:grpSp>
        <p:nvGrpSpPr>
          <p:cNvPr id="136" name="Group 135"/>
          <p:cNvGrpSpPr/>
          <p:nvPr/>
        </p:nvGrpSpPr>
        <p:grpSpPr>
          <a:xfrm>
            <a:off x="270011" y="114264"/>
            <a:ext cx="13063856" cy="1518223"/>
            <a:chOff x="5097117" y="144195"/>
            <a:chExt cx="39374354" cy="4858313"/>
          </a:xfrm>
        </p:grpSpPr>
        <p:sp>
          <p:nvSpPr>
            <p:cNvPr id="4" name="Rectangle 3"/>
            <p:cNvSpPr/>
            <p:nvPr/>
          </p:nvSpPr>
          <p:spPr>
            <a:xfrm>
              <a:off x="11095484" y="2934249"/>
              <a:ext cx="21945598" cy="2068259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James E. Paine</a:t>
              </a:r>
              <a:br>
                <a:rPr lang="en-US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MIT Sloan School of Management – System Dynamics Group</a:t>
              </a:r>
              <a:r>
                <a:rPr lang="en-US" i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5097117" y="144195"/>
              <a:ext cx="33942332" cy="28561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800" b="1" dirty="0">
                  <a:solidFill>
                    <a:schemeClr val="bg1"/>
                  </a:solidFill>
                  <a:latin typeface="Futura LT" panose="02000503000000000000" pitchFamily="2" charset="0"/>
                </a:rPr>
                <a:t>Rearranging the Deck Chairs on the Titanic</a:t>
              </a:r>
            </a:p>
            <a:p>
              <a:pPr algn="ctr"/>
              <a:r>
                <a:rPr lang="en-US" sz="2400" b="1" dirty="0">
                  <a:solidFill>
                    <a:schemeClr val="bg1"/>
                  </a:solidFill>
                  <a:latin typeface="Arial"/>
                </a:rPr>
                <a:t> </a:t>
              </a:r>
              <a:r>
                <a:rPr lang="en-US" sz="2400" b="1" dirty="0">
                  <a:solidFill>
                    <a:schemeClr val="bg1"/>
                  </a:solidFill>
                  <a:latin typeface="Futura LT" panose="02000503000000000000" pitchFamily="2" charset="0"/>
                </a:rPr>
                <a:t>A Simulation Model Of Behavioral Resource Utilization Under Crisis</a:t>
              </a:r>
              <a:endParaRPr lang="en-US" sz="2400" dirty="0">
                <a:solidFill>
                  <a:schemeClr val="bg1"/>
                </a:solidFill>
                <a:latin typeface="Futura LT" panose="02000503000000000000" pitchFamily="2" charset="0"/>
              </a:endParaRPr>
            </a:p>
          </p:txBody>
        </p:sp>
        <p:pic>
          <p:nvPicPr>
            <p:cNvPr id="128" name="Picture 12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13207" y="891539"/>
              <a:ext cx="5258264" cy="3034288"/>
            </a:xfrm>
            <a:prstGeom prst="rect">
              <a:avLst/>
            </a:prstGeom>
          </p:spPr>
        </p:pic>
      </p:grp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B7AA9CF9-809C-4CF1-97BD-8B2C843560A5}"/>
              </a:ext>
            </a:extLst>
          </p:cNvPr>
          <p:cNvGrpSpPr/>
          <p:nvPr/>
        </p:nvGrpSpPr>
        <p:grpSpPr>
          <a:xfrm>
            <a:off x="180374" y="5086029"/>
            <a:ext cx="6652671" cy="430887"/>
            <a:chOff x="619429" y="19110368"/>
            <a:chExt cx="21288553" cy="1378840"/>
          </a:xfrm>
        </p:grpSpPr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7B5CF12A-AE83-433C-A9A2-2546DCA8D5E6}"/>
                </a:ext>
              </a:extLst>
            </p:cNvPr>
            <p:cNvSpPr txBox="1"/>
            <p:nvPr/>
          </p:nvSpPr>
          <p:spPr>
            <a:xfrm>
              <a:off x="1076632" y="19110368"/>
              <a:ext cx="20831350" cy="1378840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lIns="85725" rIns="85725" rtlCol="0">
              <a:spAutoFit/>
            </a:bodyPr>
            <a:lstStyle/>
            <a:p>
              <a:pPr defTabSz="1469559">
                <a:defRPr/>
              </a:pPr>
              <a:r>
                <a:rPr lang="en-US" sz="2200" b="1" cap="all" dirty="0">
                  <a:solidFill>
                    <a:srgbClr val="A33B3B"/>
                  </a:solidFill>
                  <a:latin typeface="Futura LT" panose="02000503000000000000" pitchFamily="2" charset="0"/>
                  <a:cs typeface="Calibri" panose="020F0502020204030204" pitchFamily="34" charset="0"/>
                </a:rPr>
                <a:t>Model Structure and Key Mechanisms</a:t>
              </a:r>
            </a:p>
          </p:txBody>
        </p:sp>
        <p:sp>
          <p:nvSpPr>
            <p:cNvPr id="176" name="Rectangle 175">
              <a:extLst>
                <a:ext uri="{FF2B5EF4-FFF2-40B4-BE49-F238E27FC236}">
                  <a16:creationId xmlns:a16="http://schemas.microsoft.com/office/drawing/2014/main" id="{5C1B2D61-1163-4455-A2B4-A78DC43632C3}"/>
                </a:ext>
              </a:extLst>
            </p:cNvPr>
            <p:cNvSpPr/>
            <p:nvPr/>
          </p:nvSpPr>
          <p:spPr bwMode="auto">
            <a:xfrm>
              <a:off x="619429" y="19378135"/>
              <a:ext cx="614477" cy="877825"/>
            </a:xfrm>
            <a:prstGeom prst="rect">
              <a:avLst/>
            </a:prstGeom>
            <a:solidFill>
              <a:srgbClr val="A33B3B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28575" tIns="14288" rIns="28575" bIns="14288" numCol="1" rtlCol="0" anchor="t" anchorCtr="0" compatLnSpc="1">
              <a:prstTxWarp prst="textNoShape">
                <a:avLst/>
              </a:prstTxWarp>
            </a:bodyPr>
            <a:lstStyle/>
            <a:p>
              <a:pPr defTabSz="1469926" fontAlgn="base">
                <a:spcBef>
                  <a:spcPct val="0"/>
                </a:spcBef>
                <a:spcAft>
                  <a:spcPct val="0"/>
                </a:spcAft>
              </a:pPr>
              <a:endParaRPr lang="en-US" sz="2200" b="1" dirty="0">
                <a:latin typeface="Futura LT" panose="02000503000000000000" pitchFamily="2" charset="0"/>
                <a:cs typeface="Calibri" panose="020F0502020204030204" pitchFamily="34" charset="0"/>
              </a:endParaRPr>
            </a:p>
          </p:txBody>
        </p:sp>
      </p:grpSp>
      <p:sp>
        <p:nvSpPr>
          <p:cNvPr id="73" name="TextBox 72">
            <a:extLst>
              <a:ext uri="{FF2B5EF4-FFF2-40B4-BE49-F238E27FC236}">
                <a16:creationId xmlns:a16="http://schemas.microsoft.com/office/drawing/2014/main" id="{C0022B69-70F7-66BE-8A57-E0A5991602F7}"/>
              </a:ext>
            </a:extLst>
          </p:cNvPr>
          <p:cNvSpPr txBox="1"/>
          <p:nvPr/>
        </p:nvSpPr>
        <p:spPr>
          <a:xfrm>
            <a:off x="15526452" y="6134545"/>
            <a:ext cx="231387" cy="129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3" b="1" dirty="0">
                <a:latin typeface="Arial Black" panose="020B0A04020102020204" pitchFamily="34" charset="0"/>
              </a:rPr>
              <a:t>X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CBEB8FF0-9D64-B903-E089-55BC9C857EA5}"/>
              </a:ext>
            </a:extLst>
          </p:cNvPr>
          <p:cNvSpPr txBox="1"/>
          <p:nvPr/>
        </p:nvSpPr>
        <p:spPr>
          <a:xfrm>
            <a:off x="16206644" y="6134545"/>
            <a:ext cx="205505" cy="1297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3" b="1" dirty="0">
                <a:latin typeface="Arial Black" panose="020B0A04020102020204" pitchFamily="34" charset="0"/>
              </a:rPr>
              <a:t>=</a:t>
            </a:r>
          </a:p>
        </p:txBody>
      </p:sp>
      <p:sp>
        <p:nvSpPr>
          <p:cNvPr id="113" name="Content Placeholder 2">
            <a:extLst>
              <a:ext uri="{FF2B5EF4-FFF2-40B4-BE49-F238E27FC236}">
                <a16:creationId xmlns:a16="http://schemas.microsoft.com/office/drawing/2014/main" id="{9B41EA6B-D287-B3ED-C67C-2A270B8549CB}"/>
              </a:ext>
            </a:extLst>
          </p:cNvPr>
          <p:cNvSpPr txBox="1">
            <a:spLocks/>
          </p:cNvSpPr>
          <p:nvPr/>
        </p:nvSpPr>
        <p:spPr>
          <a:xfrm>
            <a:off x="10518718" y="15082798"/>
            <a:ext cx="3042586" cy="3198978"/>
          </a:xfrm>
          <a:prstGeom prst="rect">
            <a:avLst/>
          </a:prstGeom>
          <a:noFill/>
        </p:spPr>
        <p:txBody>
          <a:bodyPr vert="horz" lIns="28575" tIns="14288" rIns="28575" bIns="14288" rtlCol="0">
            <a:noAutofit/>
          </a:bodyPr>
          <a:lstStyle>
            <a:lvl1pPr marL="1097280" indent="-1097280" algn="l" defTabSz="4389120" rtl="0" eaLnBrk="1" latinLnBrk="0" hangingPunct="1">
              <a:lnSpc>
                <a:spcPct val="90000"/>
              </a:lnSpc>
              <a:spcBef>
                <a:spcPts val="4800"/>
              </a:spcBef>
              <a:buFont typeface="Arial" panose="020B0604020202020204" pitchFamily="34" charset="0"/>
              <a:buChar char="•"/>
              <a:defRPr sz="134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291840" indent="-1097280" algn="l" defTabSz="438912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Char char="•"/>
              <a:defRPr sz="1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86400" indent="-1097280" algn="l" defTabSz="438912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Char char="•"/>
              <a:defRPr sz="9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680960" indent="-1097280" algn="l" defTabSz="438912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Char char="•"/>
              <a:defRPr sz="8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875520" indent="-1097280" algn="l" defTabSz="438912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Char char="•"/>
              <a:defRPr sz="8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0" indent="-1097280" algn="l" defTabSz="438912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Char char="•"/>
              <a:defRPr sz="8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264640" indent="-1097280" algn="l" defTabSz="438912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Char char="•"/>
              <a:defRPr sz="8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459200" indent="-1097280" algn="l" defTabSz="438912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Char char="•"/>
              <a:defRPr sz="8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653760" indent="-1097280" algn="l" defTabSz="438912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Char char="•"/>
              <a:defRPr sz="8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142875">
              <a:spcBef>
                <a:spcPts val="188"/>
              </a:spcBef>
              <a:spcAft>
                <a:spcPts val="1200"/>
              </a:spcAft>
              <a:buNone/>
            </a:pPr>
            <a:r>
              <a:rPr lang="en-US" sz="1800" b="1" dirty="0">
                <a:latin typeface="Futura LT" panose="02000503000000000000" pitchFamily="2" charset="0"/>
                <a:cs typeface="Arial" panose="020B0604020202020204" pitchFamily="34" charset="0"/>
              </a:rPr>
              <a:t>Positive effect of calming lost when mitigation is totally ineffective</a:t>
            </a:r>
          </a:p>
          <a:p>
            <a:pPr marL="107156" indent="-107156" defTabSz="142875">
              <a:spcBef>
                <a:spcPts val="188"/>
              </a:spcBef>
              <a:spcAft>
                <a:spcPts val="1200"/>
              </a:spcAft>
            </a:pPr>
            <a:r>
              <a:rPr lang="en-US" sz="1650" dirty="0">
                <a:latin typeface="Futura LT" panose="02000503000000000000" pitchFamily="2" charset="0"/>
                <a:cs typeface="Arial" panose="020B0604020202020204" pitchFamily="34" charset="0"/>
              </a:rPr>
              <a:t>For very calming mitigation, can get ‘head in the sand’ outcome with negligible evacuation</a:t>
            </a:r>
          </a:p>
          <a:p>
            <a:pPr marL="107156" indent="-107156" defTabSz="142875">
              <a:spcBef>
                <a:spcPts val="188"/>
              </a:spcBef>
              <a:spcAft>
                <a:spcPts val="1200"/>
              </a:spcAft>
            </a:pPr>
            <a:r>
              <a:rPr lang="en-US" sz="1650" b="1" dirty="0">
                <a:latin typeface="Futura LT" panose="02000503000000000000" pitchFamily="2" charset="0"/>
                <a:cs typeface="Arial" panose="020B0604020202020204" pitchFamily="34" charset="0"/>
              </a:rPr>
              <a:t>This is ‘rearranging the deckchairs’ in the original meaning</a:t>
            </a:r>
          </a:p>
        </p:txBody>
      </p: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AEE2F26F-C31E-74EB-9C11-BF39666370AB}"/>
              </a:ext>
            </a:extLst>
          </p:cNvPr>
          <p:cNvGrpSpPr/>
          <p:nvPr/>
        </p:nvGrpSpPr>
        <p:grpSpPr>
          <a:xfrm>
            <a:off x="6865260" y="14383325"/>
            <a:ext cx="6841175" cy="430887"/>
            <a:chOff x="276529" y="7959330"/>
            <a:chExt cx="25351630" cy="1378839"/>
          </a:xfrm>
        </p:grpSpPr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E10CFB6B-8DEE-0B79-3548-C6F5D1C03AF0}"/>
                </a:ext>
              </a:extLst>
            </p:cNvPr>
            <p:cNvSpPr txBox="1"/>
            <p:nvPr/>
          </p:nvSpPr>
          <p:spPr>
            <a:xfrm>
              <a:off x="891006" y="7959330"/>
              <a:ext cx="24737153" cy="1378839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85725" rIns="85725" rtlCol="0">
              <a:spAutoFit/>
            </a:bodyPr>
            <a:lstStyle/>
            <a:p>
              <a:pPr defTabSz="1469559">
                <a:defRPr/>
              </a:pPr>
              <a:r>
                <a:rPr lang="en-US" sz="2200" b="1" dirty="0">
                  <a:solidFill>
                    <a:srgbClr val="6E4D99"/>
                  </a:solidFill>
                  <a:latin typeface="Futura LT" panose="02000503000000000000" pitchFamily="2" charset="0"/>
                  <a:ea typeface="FangSong" panose="020B0503020204020204" pitchFamily="49" charset="-122"/>
                  <a:cs typeface="Calibri" panose="020F0502020204030204" pitchFamily="34" charset="0"/>
                </a:rPr>
                <a:t>Marginally Effective vs Ineffective Mitigation</a:t>
              </a:r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72C8F1AD-0081-7ADA-C7D1-D91941238DDF}"/>
                </a:ext>
              </a:extLst>
            </p:cNvPr>
            <p:cNvSpPr/>
            <p:nvPr/>
          </p:nvSpPr>
          <p:spPr bwMode="auto">
            <a:xfrm>
              <a:off x="276529" y="8259081"/>
              <a:ext cx="614477" cy="877825"/>
            </a:xfrm>
            <a:prstGeom prst="rect">
              <a:avLst/>
            </a:prstGeom>
            <a:solidFill>
              <a:srgbClr val="6E4D99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28575" tIns="14288" rIns="28575" bIns="14288" numCol="1" rtlCol="0" anchor="t" anchorCtr="0" compatLnSpc="1">
              <a:prstTxWarp prst="textNoShape">
                <a:avLst/>
              </a:prstTxWarp>
            </a:bodyPr>
            <a:lstStyle/>
            <a:p>
              <a:pPr defTabSz="1469926" fontAlgn="base">
                <a:spcBef>
                  <a:spcPct val="0"/>
                </a:spcBef>
                <a:spcAft>
                  <a:spcPct val="0"/>
                </a:spcAft>
              </a:pPr>
              <a:endParaRPr lang="en-US" sz="1438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3B227634-72B0-29B3-1EC0-7D78ED302D69}"/>
              </a:ext>
            </a:extLst>
          </p:cNvPr>
          <p:cNvGrpSpPr/>
          <p:nvPr/>
        </p:nvGrpSpPr>
        <p:grpSpPr>
          <a:xfrm>
            <a:off x="265280" y="14383325"/>
            <a:ext cx="5363154" cy="430887"/>
            <a:chOff x="619432" y="7959330"/>
            <a:chExt cx="12504955" cy="1004674"/>
          </a:xfrm>
        </p:grpSpPr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C7C1B11B-E771-A792-A519-6DEA92B290F6}"/>
                </a:ext>
              </a:extLst>
            </p:cNvPr>
            <p:cNvSpPr txBox="1"/>
            <p:nvPr/>
          </p:nvSpPr>
          <p:spPr>
            <a:xfrm>
              <a:off x="1066797" y="7959330"/>
              <a:ext cx="12057590" cy="1004674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lIns="85725" rIns="85725" rtlCol="0">
              <a:spAutoFit/>
            </a:bodyPr>
            <a:lstStyle/>
            <a:p>
              <a:pPr defTabSz="1469559">
                <a:defRPr/>
              </a:pPr>
              <a:r>
                <a:rPr lang="en-US" sz="2200" b="1" dirty="0">
                  <a:solidFill>
                    <a:srgbClr val="6E4D99"/>
                  </a:solidFill>
                  <a:latin typeface="Futura LT" panose="02000503000000000000" pitchFamily="2" charset="0"/>
                  <a:ea typeface="FangSong" panose="020B0503020204020204" pitchFamily="49" charset="-122"/>
                  <a:cs typeface="Calibri" panose="020F0502020204030204" pitchFamily="34" charset="0"/>
                </a:rPr>
                <a:t>Varying Stress Effect of Mitigation</a:t>
              </a:r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9BC4F60C-3CEE-404B-03CE-76EE0A93FE72}"/>
                </a:ext>
              </a:extLst>
            </p:cNvPr>
            <p:cNvSpPr/>
            <p:nvPr/>
          </p:nvSpPr>
          <p:spPr bwMode="auto">
            <a:xfrm>
              <a:off x="619432" y="8174382"/>
              <a:ext cx="457200" cy="646331"/>
            </a:xfrm>
            <a:prstGeom prst="rect">
              <a:avLst/>
            </a:prstGeom>
            <a:solidFill>
              <a:srgbClr val="6E4D99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28575" tIns="14288" rIns="28575" bIns="14288" numCol="1" rtlCol="0" anchor="t" anchorCtr="0" compatLnSpc="1">
              <a:prstTxWarp prst="textNoShape">
                <a:avLst/>
              </a:prstTxWarp>
            </a:bodyPr>
            <a:lstStyle/>
            <a:p>
              <a:pPr defTabSz="1469926" fontAlgn="base">
                <a:spcBef>
                  <a:spcPct val="0"/>
                </a:spcBef>
                <a:spcAft>
                  <a:spcPct val="0"/>
                </a:spcAft>
              </a:pPr>
              <a:endParaRPr lang="en-US" sz="1600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FB06C693-FF69-8B31-5F95-476AF5C355C5}"/>
              </a:ext>
            </a:extLst>
          </p:cNvPr>
          <p:cNvSpPr txBox="1"/>
          <p:nvPr/>
        </p:nvSpPr>
        <p:spPr>
          <a:xfrm>
            <a:off x="457148" y="2163849"/>
            <a:ext cx="6269649" cy="27115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07156" indent="-107156" algn="just">
              <a:lnSpc>
                <a:spcPct val="110000"/>
              </a:lnSpc>
              <a:spcAft>
                <a:spcPts val="75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Futura LT" panose="02000503000000000000" pitchFamily="2" charset="0"/>
                <a:cs typeface="Arial" panose="020B0604020202020204" pitchFamily="34" charset="0"/>
              </a:rPr>
              <a:t>“Rearranging the deck chairs on the Titanic is used metaphorically “to occupy oneself with some trivial activity while ignoring something much more important.”</a:t>
            </a:r>
          </a:p>
          <a:p>
            <a:pPr marL="107156" indent="-107156" algn="just">
              <a:lnSpc>
                <a:spcPct val="110000"/>
              </a:lnSpc>
              <a:spcAft>
                <a:spcPts val="75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Futura LT" panose="02000503000000000000" pitchFamily="2" charset="0"/>
                <a:cs typeface="Arial" panose="020B0604020202020204" pitchFamily="34" charset="0"/>
              </a:rPr>
              <a:t>Mitigation activities during crisis can have two purposes: buying time and calming people down. </a:t>
            </a:r>
          </a:p>
          <a:p>
            <a:pPr marL="107156" indent="-107156" algn="just">
              <a:lnSpc>
                <a:spcPct val="110000"/>
              </a:lnSpc>
              <a:spcAft>
                <a:spcPts val="75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Futura LT" panose="02000503000000000000" pitchFamily="2" charset="0"/>
                <a:cs typeface="Arial" panose="020B0604020202020204" pitchFamily="34" charset="0"/>
              </a:rPr>
              <a:t>Under what circumstances could “rearranging the deck chairs” or any possibly preventative, even seemingly trivial, activity during a crisis be helpful?</a:t>
            </a: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459A1092-8F2A-47EC-7E46-F46DADB8FCF9}"/>
              </a:ext>
            </a:extLst>
          </p:cNvPr>
          <p:cNvGrpSpPr/>
          <p:nvPr/>
        </p:nvGrpSpPr>
        <p:grpSpPr>
          <a:xfrm>
            <a:off x="180374" y="1718163"/>
            <a:ext cx="4477395" cy="430887"/>
            <a:chOff x="11463563" y="7959331"/>
            <a:chExt cx="14327664" cy="1378835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325B263A-403E-6893-E35E-B531CC271350}"/>
                </a:ext>
              </a:extLst>
            </p:cNvPr>
            <p:cNvSpPr txBox="1"/>
            <p:nvPr/>
          </p:nvSpPr>
          <p:spPr>
            <a:xfrm>
              <a:off x="11920763" y="7959331"/>
              <a:ext cx="13870464" cy="1378835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lIns="85725" rIns="85725" rtlCol="0">
              <a:spAutoFit/>
            </a:bodyPr>
            <a:lstStyle/>
            <a:p>
              <a:pPr defTabSz="1469559">
                <a:defRPr/>
              </a:pPr>
              <a:r>
                <a:rPr lang="en-US" sz="2200" b="1" cap="all" dirty="0">
                  <a:solidFill>
                    <a:srgbClr val="679955"/>
                  </a:solidFill>
                  <a:latin typeface="Futura LT" panose="02000503000000000000" pitchFamily="2" charset="0"/>
                  <a:cs typeface="Calibri" panose="020F0502020204030204" pitchFamily="34" charset="0"/>
                </a:rPr>
                <a:t>Background &amp; Summary</a:t>
              </a: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91B1291F-2AE1-71B1-8104-E596C9A55DE3}"/>
                </a:ext>
              </a:extLst>
            </p:cNvPr>
            <p:cNvSpPr/>
            <p:nvPr/>
          </p:nvSpPr>
          <p:spPr bwMode="auto">
            <a:xfrm>
              <a:off x="11463563" y="8244175"/>
              <a:ext cx="611862" cy="864974"/>
            </a:xfrm>
            <a:prstGeom prst="rect">
              <a:avLst/>
            </a:prstGeom>
            <a:solidFill>
              <a:srgbClr val="679955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28575" tIns="14288" rIns="28575" bIns="14288" numCol="1" rtlCol="0" anchor="t" anchorCtr="0" compatLnSpc="1">
              <a:prstTxWarp prst="textNoShape">
                <a:avLst/>
              </a:prstTxWarp>
            </a:bodyPr>
            <a:lstStyle/>
            <a:p>
              <a:pPr defTabSz="1469926" fontAlgn="base">
                <a:spcBef>
                  <a:spcPct val="0"/>
                </a:spcBef>
                <a:spcAft>
                  <a:spcPct val="0"/>
                </a:spcAft>
              </a:pPr>
              <a:endParaRPr lang="en-US" sz="2200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4398221C-ECF9-3684-108C-F826B6384B85}"/>
              </a:ext>
            </a:extLst>
          </p:cNvPr>
          <p:cNvSpPr txBox="1"/>
          <p:nvPr/>
        </p:nvSpPr>
        <p:spPr>
          <a:xfrm>
            <a:off x="7107442" y="2163849"/>
            <a:ext cx="6272784" cy="2715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07156" indent="-107156" algn="just">
              <a:lnSpc>
                <a:spcPct val="110000"/>
              </a:lnSpc>
              <a:spcAft>
                <a:spcPts val="75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Futura LT" panose="02000503000000000000" pitchFamily="2" charset="0"/>
                <a:cs typeface="Arial" panose="020B0604020202020204" pitchFamily="34" charset="0"/>
              </a:rPr>
              <a:t>This work presents a </a:t>
            </a:r>
            <a:r>
              <a:rPr lang="en-US" b="1" dirty="0">
                <a:latin typeface="Futura LT" panose="02000503000000000000" pitchFamily="2" charset="0"/>
                <a:cs typeface="Arial" panose="020B0604020202020204" pitchFamily="34" charset="0"/>
              </a:rPr>
              <a:t>compartmental differential equation model</a:t>
            </a:r>
            <a:r>
              <a:rPr lang="en-US" b="1" i="1" dirty="0">
                <a:latin typeface="Futura LT" panose="02000503000000000000" pitchFamily="2" charset="0"/>
                <a:cs typeface="Arial" panose="020B0604020202020204" pitchFamily="34" charset="0"/>
              </a:rPr>
              <a:t> </a:t>
            </a:r>
            <a:r>
              <a:rPr lang="en-US" dirty="0">
                <a:latin typeface="Futura LT" panose="02000503000000000000" pitchFamily="2" charset="0"/>
                <a:cs typeface="Arial" panose="020B0604020202020204" pitchFamily="34" charset="0"/>
              </a:rPr>
              <a:t>that explores the interplay of </a:t>
            </a:r>
            <a:r>
              <a:rPr lang="en-US" b="1" dirty="0">
                <a:latin typeface="Futura LT" panose="02000503000000000000" pitchFamily="2" charset="0"/>
                <a:cs typeface="Arial" panose="020B0604020202020204" pitchFamily="34" charset="0"/>
              </a:rPr>
              <a:t>stress</a:t>
            </a:r>
            <a:r>
              <a:rPr lang="en-US" dirty="0">
                <a:latin typeface="Futura LT" panose="02000503000000000000" pitchFamily="2" charset="0"/>
                <a:cs typeface="Arial" panose="020B0604020202020204" pitchFamily="34" charset="0"/>
              </a:rPr>
              <a:t> response and action </a:t>
            </a:r>
            <a:r>
              <a:rPr lang="en-US" b="1" dirty="0">
                <a:latin typeface="Futura LT" panose="02000503000000000000" pitchFamily="2" charset="0"/>
                <a:cs typeface="Arial" panose="020B0604020202020204" pitchFamily="34" charset="0"/>
              </a:rPr>
              <a:t>efficacy</a:t>
            </a:r>
            <a:r>
              <a:rPr lang="en-US" dirty="0">
                <a:latin typeface="Futura LT" panose="02000503000000000000" pitchFamily="2" charset="0"/>
                <a:cs typeface="Arial" panose="020B0604020202020204" pitchFamily="34" charset="0"/>
              </a:rPr>
              <a:t> in group survivability during a crisis</a:t>
            </a:r>
          </a:p>
          <a:p>
            <a:pPr marL="107156" indent="-107156" algn="just">
              <a:lnSpc>
                <a:spcPct val="110000"/>
              </a:lnSpc>
              <a:spcAft>
                <a:spcPts val="75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Futura LT" panose="02000503000000000000" pitchFamily="2" charset="0"/>
                <a:cs typeface="Arial" panose="020B0604020202020204" pitchFamily="34" charset="0"/>
              </a:rPr>
              <a:t>Highlights that calming but even marginally effective mitigation activities can stabilize or improve crisis outcomes, while a calming but totally non-effective mitigation activity can severely worsen outcomes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C7EC3AF-7086-8F32-39D0-C9004F38DC42}"/>
              </a:ext>
            </a:extLst>
          </p:cNvPr>
          <p:cNvGrpSpPr/>
          <p:nvPr/>
        </p:nvGrpSpPr>
        <p:grpSpPr>
          <a:xfrm>
            <a:off x="43309" y="17098884"/>
            <a:ext cx="3634043" cy="2271276"/>
            <a:chOff x="3442922" y="17125751"/>
            <a:chExt cx="3415078" cy="2134423"/>
          </a:xfrm>
        </p:grpSpPr>
        <p:pic>
          <p:nvPicPr>
            <p:cNvPr id="135" name="Picture 134" descr="Chart&#10;&#10;Description automatically generated">
              <a:extLst>
                <a:ext uri="{FF2B5EF4-FFF2-40B4-BE49-F238E27FC236}">
                  <a16:creationId xmlns:a16="http://schemas.microsoft.com/office/drawing/2014/main" id="{7D28AC9C-E93A-B1E3-7EB6-7F8AC1E3D53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442922" y="17125751"/>
              <a:ext cx="3415078" cy="2134423"/>
            </a:xfrm>
            <a:prstGeom prst="rect">
              <a:avLst/>
            </a:prstGeom>
          </p:spPr>
        </p:pic>
        <p:pic>
          <p:nvPicPr>
            <p:cNvPr id="76" name="Picture 75" descr="Chart&#10;&#10;Description automatically generated">
              <a:extLst>
                <a:ext uri="{FF2B5EF4-FFF2-40B4-BE49-F238E27FC236}">
                  <a16:creationId xmlns:a16="http://schemas.microsoft.com/office/drawing/2014/main" id="{F31801DB-FBB9-F200-34D5-6F4BC6BE74B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15913" r="80507" b="94041"/>
            <a:stretch/>
          </p:blipFill>
          <p:spPr>
            <a:xfrm>
              <a:off x="3988193" y="17125751"/>
              <a:ext cx="122239" cy="127199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BCB1859-586D-E0CF-740A-27E5973F619F}"/>
              </a:ext>
            </a:extLst>
          </p:cNvPr>
          <p:cNvGrpSpPr/>
          <p:nvPr/>
        </p:nvGrpSpPr>
        <p:grpSpPr>
          <a:xfrm>
            <a:off x="3608518" y="15049504"/>
            <a:ext cx="3104396" cy="1850510"/>
            <a:chOff x="541816" y="14929067"/>
            <a:chExt cx="2917344" cy="1739010"/>
          </a:xfrm>
        </p:grpSpPr>
        <p:pic>
          <p:nvPicPr>
            <p:cNvPr id="132" name="Picture 131" descr="Chart, histogram&#10;&#10;Description automatically generated">
              <a:extLst>
                <a:ext uri="{FF2B5EF4-FFF2-40B4-BE49-F238E27FC236}">
                  <a16:creationId xmlns:a16="http://schemas.microsoft.com/office/drawing/2014/main" id="{EA99112B-5F72-A462-B095-F33185EB9C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14419" b="18378"/>
            <a:stretch/>
          </p:blipFill>
          <p:spPr>
            <a:xfrm>
              <a:off x="541816" y="14929067"/>
              <a:ext cx="2917344" cy="1739010"/>
            </a:xfrm>
            <a:prstGeom prst="rect">
              <a:avLst/>
            </a:prstGeom>
          </p:spPr>
        </p:pic>
        <p:pic>
          <p:nvPicPr>
            <p:cNvPr id="77" name="Picture 76" descr="Chart&#10;&#10;Description automatically generated">
              <a:extLst>
                <a:ext uri="{FF2B5EF4-FFF2-40B4-BE49-F238E27FC236}">
                  <a16:creationId xmlns:a16="http://schemas.microsoft.com/office/drawing/2014/main" id="{1EEF0627-C60C-DA62-B0F0-A204D48322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17567" t="65" r="78195" b="93890"/>
            <a:stretch/>
          </p:blipFill>
          <p:spPr>
            <a:xfrm>
              <a:off x="626389" y="14929837"/>
              <a:ext cx="144463" cy="128798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839C33E-623A-0C1E-55B4-E6A43D026E6E}"/>
              </a:ext>
            </a:extLst>
          </p:cNvPr>
          <p:cNvGrpSpPr/>
          <p:nvPr/>
        </p:nvGrpSpPr>
        <p:grpSpPr>
          <a:xfrm>
            <a:off x="46408" y="15049321"/>
            <a:ext cx="3627451" cy="1850876"/>
            <a:chOff x="3442923" y="14928723"/>
            <a:chExt cx="3408883" cy="1739354"/>
          </a:xfrm>
        </p:grpSpPr>
        <p:pic>
          <p:nvPicPr>
            <p:cNvPr id="133" name="Picture 132" descr="Chart&#10;&#10;Description automatically generated">
              <a:extLst>
                <a:ext uri="{FF2B5EF4-FFF2-40B4-BE49-F238E27FC236}">
                  <a16:creationId xmlns:a16="http://schemas.microsoft.com/office/drawing/2014/main" id="{29EE6447-CFF8-64E5-149C-0B4F01AB70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b="18378"/>
            <a:stretch/>
          </p:blipFill>
          <p:spPr>
            <a:xfrm>
              <a:off x="3442923" y="14929067"/>
              <a:ext cx="3408883" cy="1739010"/>
            </a:xfrm>
            <a:prstGeom prst="rect">
              <a:avLst/>
            </a:prstGeom>
          </p:spPr>
        </p:pic>
        <p:pic>
          <p:nvPicPr>
            <p:cNvPr id="78" name="Picture 77" descr="Chart, histogram&#10;&#10;Description automatically generated">
              <a:extLst>
                <a:ext uri="{FF2B5EF4-FFF2-40B4-BE49-F238E27FC236}">
                  <a16:creationId xmlns:a16="http://schemas.microsoft.com/office/drawing/2014/main" id="{768E216D-B6B3-2DB4-6DD3-02C0BA88D5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16781" t="-44" r="79307" b="93890"/>
            <a:stretch/>
          </p:blipFill>
          <p:spPr>
            <a:xfrm>
              <a:off x="4043756" y="14928723"/>
              <a:ext cx="133351" cy="131104"/>
            </a:xfrm>
            <a:prstGeom prst="rect">
              <a:avLst/>
            </a:prstGeom>
          </p:spPr>
        </p:pic>
      </p:grpSp>
      <p:sp>
        <p:nvSpPr>
          <p:cNvPr id="79" name="Content Placeholder 2">
            <a:extLst>
              <a:ext uri="{FF2B5EF4-FFF2-40B4-BE49-F238E27FC236}">
                <a16:creationId xmlns:a16="http://schemas.microsoft.com/office/drawing/2014/main" id="{FE632D97-499A-79DF-65C7-263BE73547E9}"/>
              </a:ext>
            </a:extLst>
          </p:cNvPr>
          <p:cNvSpPr txBox="1">
            <a:spLocks/>
          </p:cNvSpPr>
          <p:nvPr/>
        </p:nvSpPr>
        <p:spPr>
          <a:xfrm>
            <a:off x="3693090" y="17099256"/>
            <a:ext cx="2832772" cy="1814535"/>
          </a:xfrm>
          <a:prstGeom prst="rect">
            <a:avLst/>
          </a:prstGeom>
          <a:noFill/>
        </p:spPr>
        <p:txBody>
          <a:bodyPr vert="horz" lIns="28575" tIns="14288" rIns="28575" bIns="14288" rtlCol="0">
            <a:noAutofit/>
          </a:bodyPr>
          <a:lstStyle>
            <a:lvl1pPr marL="1097280" indent="-1097280" algn="l" defTabSz="4389120" rtl="0" eaLnBrk="1" latinLnBrk="0" hangingPunct="1">
              <a:lnSpc>
                <a:spcPct val="90000"/>
              </a:lnSpc>
              <a:spcBef>
                <a:spcPts val="4800"/>
              </a:spcBef>
              <a:buFont typeface="Arial" panose="020B0604020202020204" pitchFamily="34" charset="0"/>
              <a:buChar char="•"/>
              <a:defRPr sz="134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291840" indent="-1097280" algn="l" defTabSz="438912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Char char="•"/>
              <a:defRPr sz="1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86400" indent="-1097280" algn="l" defTabSz="438912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Char char="•"/>
              <a:defRPr sz="9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680960" indent="-1097280" algn="l" defTabSz="438912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Char char="•"/>
              <a:defRPr sz="8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875520" indent="-1097280" algn="l" defTabSz="438912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Char char="•"/>
              <a:defRPr sz="8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0" indent="-1097280" algn="l" defTabSz="438912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Char char="•"/>
              <a:defRPr sz="8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264640" indent="-1097280" algn="l" defTabSz="438912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Char char="•"/>
              <a:defRPr sz="8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459200" indent="-1097280" algn="l" defTabSz="438912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Char char="•"/>
              <a:defRPr sz="8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653760" indent="-1097280" algn="l" defTabSz="438912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Char char="•"/>
              <a:defRPr sz="8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142875">
              <a:spcBef>
                <a:spcPts val="188"/>
              </a:spcBef>
              <a:buNone/>
            </a:pPr>
            <a:r>
              <a:rPr lang="en-US" sz="1650" dirty="0">
                <a:latin typeface="Futura LT" panose="02000503000000000000" pitchFamily="2" charset="0"/>
                <a:cs typeface="Arial" panose="020B0604020202020204" pitchFamily="34" charset="0"/>
              </a:rPr>
              <a:t>Calming, but still marginally effective, mitigation can increase evacuation efficaciousness </a:t>
            </a:r>
          </a:p>
          <a:p>
            <a:pPr marL="0" indent="0" defTabSz="142875">
              <a:spcBef>
                <a:spcPts val="188"/>
              </a:spcBef>
              <a:buNone/>
            </a:pPr>
            <a:endParaRPr lang="en-US" sz="1650" dirty="0">
              <a:latin typeface="Futura LT" panose="02000503000000000000" pitchFamily="2" charset="0"/>
              <a:cs typeface="Arial" panose="020B0604020202020204" pitchFamily="34" charset="0"/>
            </a:endParaRPr>
          </a:p>
          <a:p>
            <a:pPr marL="0" indent="0" defTabSz="142875">
              <a:spcBef>
                <a:spcPts val="188"/>
              </a:spcBef>
              <a:buNone/>
            </a:pPr>
            <a:r>
              <a:rPr lang="en-US" sz="1650" dirty="0">
                <a:latin typeface="Futura LT" panose="02000503000000000000" pitchFamily="2" charset="0"/>
                <a:cs typeface="Arial" panose="020B0604020202020204" pitchFamily="34" charset="0"/>
              </a:rPr>
              <a:t>Here, people don’t panic and flee, and instead spend effort maintaining system capability</a:t>
            </a:r>
          </a:p>
        </p:txBody>
      </p:sp>
      <p:pic>
        <p:nvPicPr>
          <p:cNvPr id="81" name="Picture 80" descr="Chart&#10;&#10;Description automatically generated">
            <a:extLst>
              <a:ext uri="{FF2B5EF4-FFF2-40B4-BE49-F238E27FC236}">
                <a16:creationId xmlns:a16="http://schemas.microsoft.com/office/drawing/2014/main" id="{5763DDAC-4319-0BC1-22A1-2F3E8A5B588D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30085" r="12868" b="94605"/>
          <a:stretch/>
        </p:blipFill>
        <p:spPr>
          <a:xfrm>
            <a:off x="2035759" y="14812383"/>
            <a:ext cx="2992104" cy="176864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3F741C03-A336-BFF6-7D47-B81F9D00A4A5}"/>
              </a:ext>
            </a:extLst>
          </p:cNvPr>
          <p:cNvGrpSpPr/>
          <p:nvPr/>
        </p:nvGrpSpPr>
        <p:grpSpPr>
          <a:xfrm>
            <a:off x="10710295" y="18287279"/>
            <a:ext cx="2669931" cy="957373"/>
            <a:chOff x="10508426" y="18055100"/>
            <a:chExt cx="2669931" cy="957373"/>
          </a:xfrm>
        </p:grpSpPr>
        <p:pic>
          <p:nvPicPr>
            <p:cNvPr id="17" name="Picture 16" descr="Qr code&#10;&#10;Description automatically generated">
              <a:extLst>
                <a:ext uri="{FF2B5EF4-FFF2-40B4-BE49-F238E27FC236}">
                  <a16:creationId xmlns:a16="http://schemas.microsoft.com/office/drawing/2014/main" id="{3DFF01E7-217B-D0E8-1422-5ADD3A4297F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34809" y="18055100"/>
              <a:ext cx="943548" cy="957373"/>
            </a:xfrm>
            <a:prstGeom prst="rect">
              <a:avLst/>
            </a:prstGeom>
          </p:spPr>
        </p:pic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03C1B20C-1D3C-82FB-77AB-0565C3357E14}"/>
                </a:ext>
              </a:extLst>
            </p:cNvPr>
            <p:cNvSpPr txBox="1"/>
            <p:nvPr/>
          </p:nvSpPr>
          <p:spPr>
            <a:xfrm>
              <a:off x="10508426" y="18077807"/>
              <a:ext cx="1865341" cy="85408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50" dirty="0">
                  <a:latin typeface="Futura LT" panose="02000503000000000000" pitchFamily="2" charset="0"/>
                </a:rPr>
                <a:t>Model Files &amp; Additional Documentation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DAEE40F-08A9-68E6-89E1-1A3F144F851C}"/>
              </a:ext>
            </a:extLst>
          </p:cNvPr>
          <p:cNvGrpSpPr/>
          <p:nvPr/>
        </p:nvGrpSpPr>
        <p:grpSpPr>
          <a:xfrm>
            <a:off x="6929479" y="14936131"/>
            <a:ext cx="3564729" cy="2073683"/>
            <a:chOff x="6929479" y="14936131"/>
            <a:chExt cx="3564729" cy="2073683"/>
          </a:xfrm>
        </p:grpSpPr>
        <p:pic>
          <p:nvPicPr>
            <p:cNvPr id="110" name="Picture 109" descr="Chart&#10;&#10;Description automatically generated">
              <a:extLst>
                <a:ext uri="{FF2B5EF4-FFF2-40B4-BE49-F238E27FC236}">
                  <a16:creationId xmlns:a16="http://schemas.microsoft.com/office/drawing/2014/main" id="{CA81CDBC-12A9-2168-A3AB-B78773BC59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rcRect l="9549" b="15958"/>
            <a:stretch/>
          </p:blipFill>
          <p:spPr>
            <a:xfrm>
              <a:off x="6929479" y="14939704"/>
              <a:ext cx="3564729" cy="2070110"/>
            </a:xfrm>
            <a:prstGeom prst="rect">
              <a:avLst/>
            </a:prstGeom>
          </p:spPr>
        </p:pic>
        <p:pic>
          <p:nvPicPr>
            <p:cNvPr id="21" name="Picture 20" descr="Chart, histogram&#10;&#10;Description automatically generated">
              <a:extLst>
                <a:ext uri="{FF2B5EF4-FFF2-40B4-BE49-F238E27FC236}">
                  <a16:creationId xmlns:a16="http://schemas.microsoft.com/office/drawing/2014/main" id="{153380E1-B3CF-4099-6AD0-A5790BD0AF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061" r="68365" b="94249"/>
            <a:stretch/>
          </p:blipFill>
          <p:spPr>
            <a:xfrm>
              <a:off x="7611851" y="14936131"/>
              <a:ext cx="139842" cy="140652"/>
            </a:xfrm>
            <a:prstGeom prst="rect">
              <a:avLst/>
            </a:prstGeom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D19C8AA-6765-C1BE-68C8-D3E57A65E214}"/>
              </a:ext>
            </a:extLst>
          </p:cNvPr>
          <p:cNvGrpSpPr/>
          <p:nvPr/>
        </p:nvGrpSpPr>
        <p:grpSpPr>
          <a:xfrm>
            <a:off x="6929479" y="17001999"/>
            <a:ext cx="3565122" cy="2464351"/>
            <a:chOff x="6929479" y="17001999"/>
            <a:chExt cx="3565122" cy="2464351"/>
          </a:xfrm>
        </p:grpSpPr>
        <p:pic>
          <p:nvPicPr>
            <p:cNvPr id="111" name="Picture 110" descr="Chart, histogram&#10;&#10;Description automatically generated">
              <a:extLst>
                <a:ext uri="{FF2B5EF4-FFF2-40B4-BE49-F238E27FC236}">
                  <a16:creationId xmlns:a16="http://schemas.microsoft.com/office/drawing/2014/main" id="{44F44A93-9CE0-7D45-E552-4BEC96EE581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/>
            <a:srcRect l="9557"/>
            <a:stretch/>
          </p:blipFill>
          <p:spPr>
            <a:xfrm>
              <a:off x="6929479" y="17002694"/>
              <a:ext cx="3565122" cy="2463656"/>
            </a:xfrm>
            <a:prstGeom prst="rect">
              <a:avLst/>
            </a:prstGeom>
          </p:spPr>
        </p:pic>
        <p:pic>
          <p:nvPicPr>
            <p:cNvPr id="23" name="Picture 22" descr="Chart, histogram&#10;&#10;Description automatically generated">
              <a:extLst>
                <a:ext uri="{FF2B5EF4-FFF2-40B4-BE49-F238E27FC236}">
                  <a16:creationId xmlns:a16="http://schemas.microsoft.com/office/drawing/2014/main" id="{97D9FF71-C5F4-1EC7-2C7B-5252E60201E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831" t="94" r="68141" b="94111"/>
            <a:stretch/>
          </p:blipFill>
          <p:spPr>
            <a:xfrm>
              <a:off x="7607088" y="17001999"/>
              <a:ext cx="156434" cy="14065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4393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/>
      <p:bldP spid="74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303</Words>
  <Application>Microsoft Office PowerPoint</Application>
  <PresentationFormat>Custom</PresentationFormat>
  <Paragraphs>32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Arial</vt:lpstr>
      <vt:lpstr>Futura LT</vt:lpstr>
      <vt:lpstr>Arial Black</vt:lpstr>
      <vt:lpstr>Calibri</vt:lpstr>
      <vt:lpstr>Calibri Light</vt:lpstr>
      <vt:lpstr>Office Theme</vt:lpstr>
      <vt:lpstr>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SJDM 2022 Poster - Modeling Dynamic Supply Chains</dc:title>
  <dc:creator/>
  <cp:lastModifiedBy/>
  <cp:revision>1</cp:revision>
  <dcterms:created xsi:type="dcterms:W3CDTF">2022-01-12T20:28:31Z</dcterms:created>
  <dcterms:modified xsi:type="dcterms:W3CDTF">2022-07-01T14:35:42Z</dcterms:modified>
</cp:coreProperties>
</file>